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4"/>
  </p:notesMasterIdLst>
  <p:sldIdLst>
    <p:sldId id="256" r:id="rId3"/>
    <p:sldId id="257" r:id="rId4"/>
    <p:sldId id="258" r:id="rId5"/>
    <p:sldId id="27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Constantia" panose="02030602050306030303" pitchFamily="18" charset="0"/>
      <p:regular r:id="rId29"/>
      <p:bold r:id="rId30"/>
      <p:italic r:id="rId31"/>
      <p:boldItalic r:id="rId32"/>
    </p:embeddedFont>
    <p:embeddedFont>
      <p:font typeface="Lily Script One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6012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I added music images throughout to be fun and fit with the theme. Please let me know if too hokey!</a:t>
            </a:r>
          </a:p>
        </p:txBody>
      </p:sp>
    </p:spTree>
    <p:extLst>
      <p:ext uri="{BB962C8B-B14F-4D97-AF65-F5344CB8AC3E}">
        <p14:creationId xmlns:p14="http://schemas.microsoft.com/office/powerpoint/2010/main" val="1705491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0994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STATS: Only saw 12% international - below our targeted goal (CS saw 20%) - 8% Black/AA (almost double what is seen in CS); 4% Latina/o/x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77% of first time users followed up with CS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35% were 1st year students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Majority of students learned about DT through flyers (mailboxes, res hall, and campus center)</a:t>
            </a:r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2004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194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6% international students, 7%Black students, Hispanic/Latino 4%, Asian 3%, 6,500 graduate students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Fall: The 90 (central) , MDS building (medical campus  &amp; DRC), Blazer (MLK and LQBTQ), CARES (first gen, scholarship/academically at-risk)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Spring: The 90, The Study, MDS, International Center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Chose not to use residential halls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6805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●"/>
            </a:pPr>
            <a:r>
              <a:rPr lang="en-US"/>
              <a:t>Data form includes: attended LT before, length of contact, interview or class assignment, topics (used CLICC), where referred. 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/>
              <a:t>Began tracking location attendance in spring on data form. 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-US"/>
              <a:t>Locations: 90 (5,6), MDS (5, 8), Blazer (9), Cares (1), Int’l (6), Study (3)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-US"/>
              <a:t>Tracked interview data in spring (3). </a:t>
            </a:r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171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Cornell and Montclair are highly successful - over 450 contacts last year (455 and 484 respectively)</a:t>
            </a:r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8540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1119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4807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1300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344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2641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77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This is where we show the videos. We can insert the links on next (new) slide</a:t>
            </a:r>
            <a:r>
              <a:rPr lang="en-US" sz="1800" b="0" i="0" u="none" strike="noStrike" cap="none" dirty="0" smtClean="0"/>
              <a:t>. https://drive.google.com/file/d/0BznLxrfXLRWSbzNpekhVcGRqdnc/view?invite=CN2N-8oC&amp;ts=59316c76</a:t>
            </a:r>
            <a:endParaRPr lang="en-US" sz="1800" b="0" i="0" u="none" strike="noStrike" cap="none" dirty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dirty="0"/>
              <a:t>I embedded the link in the lower corner so when you click on the musical note pic, it should come up</a:t>
            </a:r>
          </a:p>
        </p:txBody>
      </p:sp>
    </p:spTree>
    <p:extLst>
      <p:ext uri="{BB962C8B-B14F-4D97-AF65-F5344CB8AC3E}">
        <p14:creationId xmlns:p14="http://schemas.microsoft.com/office/powerpoint/2010/main" val="2593158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0940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836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Incredibly successful - 484 contacts this past year (up till May 15th)</a:t>
            </a: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0069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One key to the success of the program is the collaboration with our campus partners</a:t>
            </a:r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4355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0378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Current Director wishes to formalize policy about LT client notes/documentation. I remain committed to anonymous use/counselor judgement about use of informed consent.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Access to locked buildings after hours can be a concern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Anecdotally I see many off-campus students.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Staffed by me (LMHC) and a part-time counselor. I receive flex time and meal support from Res Life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37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D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 b="0" i="0" u="none">
              <a:solidFill>
                <a:srgbClr val="0077D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A4C89"/>
              </a:buClr>
              <a:buFont typeface="Calibri"/>
              <a:buNone/>
              <a:defRPr sz="5600" b="1" i="0" u="none" strike="noStrike" cap="none">
                <a:solidFill>
                  <a:srgbClr val="FA4C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45720" lvl="0" indent="0" algn="r" rtl="0">
              <a:spcBef>
                <a:spcPts val="520"/>
              </a:spcBef>
              <a:spcAft>
                <a:spcPts val="0"/>
              </a:spcAft>
              <a:buClr>
                <a:srgbClr val="EA157A"/>
              </a:buClr>
              <a:buFont typeface="Noto Sans Symbols"/>
              <a:buNone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ctr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00ADDC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dk2"/>
              </a:buClr>
              <a:buFont typeface="Constantia"/>
              <a:buNone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dk2"/>
              </a:buClr>
              <a:buFont typeface="Constantia"/>
              <a:buNone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D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 b="0" i="0" u="none">
              <a:solidFill>
                <a:srgbClr val="0077D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09600" y="1176995"/>
            <a:ext cx="2212848" cy="15826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09600" y="2828784"/>
            <a:ext cx="2209799" cy="2179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50"/>
              </a:spcBef>
              <a:spcAft>
                <a:spcPts val="0"/>
              </a:spcAft>
              <a:buClr>
                <a:srgbClr val="EA157A"/>
              </a:buClr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81293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0955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72402" algn="l" rtl="0">
              <a:spcBef>
                <a:spcPts val="180"/>
              </a:spcBef>
              <a:spcAft>
                <a:spcPts val="0"/>
              </a:spcAft>
              <a:buClr>
                <a:srgbClr val="EA157A"/>
              </a:buClr>
              <a:buSzPct val="64999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80340" algn="l" rtl="0">
              <a:spcBef>
                <a:spcPts val="180"/>
              </a:spcBef>
              <a:spcAft>
                <a:spcPts val="0"/>
              </a:spcAft>
              <a:buClr>
                <a:srgbClr val="00ADDC"/>
              </a:buClr>
              <a:buSzPct val="64999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 rot="420000">
            <a:off x="3485792" y="1199516"/>
            <a:ext cx="4617719" cy="3931919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EA157A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00ADDC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D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 b="0" i="0" u="none">
              <a:solidFill>
                <a:srgbClr val="0077D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00ADDC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D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 b="0" i="0" u="none">
              <a:solidFill>
                <a:srgbClr val="0077D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35255" algn="l" rtl="0">
              <a:spcBef>
                <a:spcPts val="360"/>
              </a:spcBef>
              <a:spcAft>
                <a:spcPts val="0"/>
              </a:spcAft>
              <a:buClr>
                <a:srgbClr val="EA157A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43193" algn="l" rtl="0">
              <a:spcBef>
                <a:spcPts val="360"/>
              </a:spcBef>
              <a:spcAft>
                <a:spcPts val="0"/>
              </a:spcAft>
              <a:buClr>
                <a:srgbClr val="00ADDC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35255" algn="l" rtl="0">
              <a:spcBef>
                <a:spcPts val="360"/>
              </a:spcBef>
              <a:spcAft>
                <a:spcPts val="0"/>
              </a:spcAft>
              <a:buClr>
                <a:srgbClr val="EA157A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43193" algn="l" rtl="0">
              <a:spcBef>
                <a:spcPts val="360"/>
              </a:spcBef>
              <a:spcAft>
                <a:spcPts val="0"/>
              </a:spcAft>
              <a:buClr>
                <a:srgbClr val="00ADDC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D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 b="0" i="0" u="none">
              <a:solidFill>
                <a:srgbClr val="0077D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00ADDC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D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 b="0" i="0" u="none">
              <a:solidFill>
                <a:srgbClr val="0077D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 rot="5400000">
            <a:off x="2377281" y="15080"/>
            <a:ext cx="4389436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00ADDC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D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 b="0" i="0" u="none">
              <a:solidFill>
                <a:srgbClr val="0077D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4762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6350" algn="l" rtl="0">
              <a:spcBef>
                <a:spcPts val="180"/>
              </a:spcBef>
              <a:spcAft>
                <a:spcPts val="0"/>
              </a:spcAft>
              <a:buClr>
                <a:srgbClr val="EA157A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587" algn="l" rtl="0">
              <a:spcBef>
                <a:spcPts val="180"/>
              </a:spcBef>
              <a:spcAft>
                <a:spcPts val="0"/>
              </a:spcAft>
              <a:buClr>
                <a:srgbClr val="00ADDC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04140" algn="l" rtl="0">
              <a:spcBef>
                <a:spcPts val="56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  <a:defRPr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05727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473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43193" algn="l" rtl="0">
              <a:spcBef>
                <a:spcPts val="360"/>
              </a:spcBef>
              <a:spcAft>
                <a:spcPts val="0"/>
              </a:spcAft>
              <a:buClr>
                <a:srgbClr val="00ADDC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D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 b="0" i="0" u="none">
              <a:solidFill>
                <a:srgbClr val="0077D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D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 b="0" i="0" u="none">
              <a:solidFill>
                <a:srgbClr val="0077D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EA157A"/>
              </a:buClr>
              <a:buFont typeface="Noto Sans Symbols"/>
              <a:buNone/>
              <a:defRPr sz="2400" b="1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24606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209550" algn="l" rtl="0">
              <a:spcBef>
                <a:spcPts val="320"/>
              </a:spcBef>
              <a:spcAft>
                <a:spcPts val="0"/>
              </a:spcAft>
              <a:buClr>
                <a:srgbClr val="EA157A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217487" algn="l" rtl="0">
              <a:spcBef>
                <a:spcPts val="320"/>
              </a:spcBef>
              <a:spcAft>
                <a:spcPts val="0"/>
              </a:spcAft>
              <a:buClr>
                <a:srgbClr val="00ADDC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EA157A"/>
              </a:buClr>
              <a:buFont typeface="Noto Sans Symbols"/>
              <a:buNone/>
              <a:defRPr sz="2400" b="1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24606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209550" algn="l" rtl="0">
              <a:spcBef>
                <a:spcPts val="320"/>
              </a:spcBef>
              <a:spcAft>
                <a:spcPts val="0"/>
              </a:spcAft>
              <a:buClr>
                <a:srgbClr val="EA157A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217487" algn="l" rtl="0">
              <a:spcBef>
                <a:spcPts val="320"/>
              </a:spcBef>
              <a:spcAft>
                <a:spcPts val="0"/>
              </a:spcAft>
              <a:buClr>
                <a:srgbClr val="00ADDC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40335" algn="l" rtl="0">
              <a:spcBef>
                <a:spcPts val="44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381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43510" algn="l" rtl="0">
              <a:spcBef>
                <a:spcPts val="320"/>
              </a:spcBef>
              <a:spcAft>
                <a:spcPts val="0"/>
              </a:spcAft>
              <a:buClr>
                <a:srgbClr val="EA157A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51448" algn="l" rtl="0">
              <a:spcBef>
                <a:spcPts val="320"/>
              </a:spcBef>
              <a:spcAft>
                <a:spcPts val="0"/>
              </a:spcAft>
              <a:buClr>
                <a:srgbClr val="00ADDC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40335" algn="l" rtl="0">
              <a:spcBef>
                <a:spcPts val="44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381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43510" algn="l" rtl="0">
              <a:spcBef>
                <a:spcPts val="320"/>
              </a:spcBef>
              <a:spcAft>
                <a:spcPts val="0"/>
              </a:spcAft>
              <a:buClr>
                <a:srgbClr val="EA157A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51448" algn="l" rtl="0">
              <a:spcBef>
                <a:spcPts val="320"/>
              </a:spcBef>
              <a:spcAft>
                <a:spcPts val="0"/>
              </a:spcAft>
              <a:buClr>
                <a:srgbClr val="00ADDC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D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 b="0" i="0" u="none">
              <a:solidFill>
                <a:srgbClr val="0077D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BDF0"/>
              </a:buClr>
              <a:buFont typeface="Calibri"/>
              <a:buNone/>
              <a:defRPr sz="5600" b="1" i="0" u="none" strike="noStrike" cap="none">
                <a:solidFill>
                  <a:srgbClr val="49BD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rgbClr val="EA157A"/>
              </a:buClr>
              <a:buFont typeface="Noto Sans Symbols"/>
              <a:buNone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24606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209550" algn="l" rtl="0"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217487" algn="l" rtl="0">
              <a:spcBef>
                <a:spcPts val="280"/>
              </a:spcBef>
              <a:spcAft>
                <a:spcPts val="0"/>
              </a:spcAft>
              <a:buClr>
                <a:srgbClr val="00ADDC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D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 b="0" i="0" u="none">
              <a:solidFill>
                <a:srgbClr val="0077D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937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BC0057">
                  <a:alpha val="44705"/>
                </a:srgbClr>
              </a:gs>
              <a:gs pos="100000">
                <a:srgbClr val="FF006B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937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40057"/>
              </a:gs>
              <a:gs pos="80000">
                <a:srgbClr val="F40069"/>
              </a:gs>
              <a:gs pos="100000">
                <a:srgbClr val="F40069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00ADDC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D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 b="0" i="0" u="none">
              <a:solidFill>
                <a:srgbClr val="0077D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" name="Shape 17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18" name="Shape 18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19" name="Shape 19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Shape 20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21" name="Shape 21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22" name="Shape 22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Shape 23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-9525" y="-7937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BC0057">
                  <a:alpha val="44705"/>
                </a:srgbClr>
              </a:gs>
              <a:gs pos="100000">
                <a:srgbClr val="FF006B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4381500" y="-7937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40057"/>
              </a:gs>
              <a:gs pos="80000">
                <a:srgbClr val="F40069"/>
              </a:gs>
              <a:gs pos="100000">
                <a:srgbClr val="F40069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9" name="Shape 89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90" name="Shape 90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91" name="Shape 9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2" name="Shape 92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93" name="Shape 93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94" name="Shape 9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5" name="Shape 95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sp>
        <p:nvSpPr>
          <p:cNvPr id="96" name="Shape 96"/>
          <p:cNvSpPr/>
          <p:nvPr/>
        </p:nvSpPr>
        <p:spPr>
          <a:xfrm rot="-10380000" flipH="1">
            <a:off x="3165475" y="1108074"/>
            <a:ext cx="5257800" cy="4114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6575" y="0"/>
                </a:lnTo>
                <a:lnTo>
                  <a:pt x="120000" y="4375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38498" dir="7500041" sx="98500" sy="100079" kx="98485" ky="98485">
              <a:srgbClr val="000000">
                <a:alpha val="2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Shape 97"/>
          <p:cNvSpPr/>
          <p:nvPr/>
        </p:nvSpPr>
        <p:spPr>
          <a:xfrm rot="-10380000" flipH="1">
            <a:off x="8004175" y="5359399"/>
            <a:ext cx="155574" cy="155574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  <a:effectLst>
            <a:outerShdw blurRad="63500" dist="6350" dir="12899787">
              <a:srgbClr val="000000">
                <a:alpha val="4666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Shape 98"/>
          <p:cNvSpPr/>
          <p:nvPr/>
        </p:nvSpPr>
        <p:spPr>
          <a:xfrm rot="10800000" flipH="1">
            <a:off x="-9525" y="5816599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BC0057">
                  <a:alpha val="44705"/>
                </a:srgbClr>
              </a:gs>
              <a:gs pos="100000">
                <a:srgbClr val="FF006B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Shape 99"/>
          <p:cNvSpPr/>
          <p:nvPr/>
        </p:nvSpPr>
        <p:spPr>
          <a:xfrm rot="10800000" flipH="1">
            <a:off x="4381500" y="6219825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40057"/>
              </a:gs>
              <a:gs pos="80000">
                <a:srgbClr val="F40069"/>
              </a:gs>
              <a:gs pos="100000">
                <a:srgbClr val="F40069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00ADDC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DF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rgbClr val="0077D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 b="0" i="0" u="none">
              <a:solidFill>
                <a:srgbClr val="0077D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wadhwanis@montclair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uyj@montclair.edu" TargetMode="External"/><Relationship Id="rId4" Type="http://schemas.openxmlformats.org/officeDocument/2006/relationships/hyperlink" Target="mailto:Megan.marks@uky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znLxrfXLRWSbzNpekhVcGRqdnc/view?ts=59316c7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znLxrfXLRWSbzNpekhVcGRqdnc/view?invite=CN2N-8oC&amp;ts=59316c7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 idx="4294967295"/>
          </p:nvPr>
        </p:nvSpPr>
        <p:spPr>
          <a:xfrm>
            <a:off x="381000" y="457200"/>
            <a:ext cx="8534399" cy="43434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ly Script One"/>
              <a:buNone/>
            </a:pPr>
            <a:r>
              <a:rPr lang="en-US" sz="3600" b="1" i="1" u="none" strike="noStrike" cap="none" dirty="0">
                <a:solidFill>
                  <a:schemeClr val="dk1"/>
                </a:solidFill>
                <a:latin typeface="Lily Script One"/>
                <a:ea typeface="Lily Script One"/>
                <a:cs typeface="Lily Script One"/>
                <a:sym typeface="Lily Script One"/>
              </a:rPr>
              <a:t>Let’s Talk Rocks the Outreach Charts: </a:t>
            </a:r>
            <a:br>
              <a:rPr lang="en-US" sz="3600" b="1" i="1" u="none" strike="noStrike" cap="none" dirty="0">
                <a:solidFill>
                  <a:schemeClr val="dk1"/>
                </a:solidFill>
                <a:latin typeface="Lily Script One"/>
                <a:ea typeface="Lily Script One"/>
                <a:cs typeface="Lily Script One"/>
                <a:sym typeface="Lily Script One"/>
              </a:rPr>
            </a:br>
            <a:r>
              <a:rPr lang="en-US" sz="3600" b="1" i="1" u="none" strike="noStrike" cap="none" dirty="0">
                <a:solidFill>
                  <a:schemeClr val="dk1"/>
                </a:solidFill>
                <a:latin typeface="Lily Script One"/>
                <a:ea typeface="Lily Script One"/>
                <a:cs typeface="Lily Script One"/>
                <a:sym typeface="Lily Script One"/>
              </a:rPr>
              <a:t>The Journey    </a:t>
            </a:r>
            <a:br>
              <a:rPr lang="en-US" sz="3600" b="1" i="1" u="none" strike="noStrike" cap="none" dirty="0">
                <a:solidFill>
                  <a:schemeClr val="dk1"/>
                </a:solidFill>
                <a:latin typeface="Lily Script One"/>
                <a:ea typeface="Lily Script One"/>
                <a:cs typeface="Lily Script One"/>
                <a:sym typeface="Lily Script One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rgbClr val="D60093"/>
                </a:solidFill>
              </a:rPr>
              <a:t>10th Annual Association for University &amp; College Counseling Center Outreach </a:t>
            </a:r>
            <a:r>
              <a:rPr lang="en-US" sz="2000" b="0" i="0" u="none" strike="noStrike" cap="none" dirty="0">
                <a:solidFill>
                  <a:srgbClr val="D60093"/>
                </a:solidFill>
                <a:latin typeface="Calibri"/>
                <a:ea typeface="Calibri"/>
                <a:cs typeface="Calibri"/>
                <a:sym typeface="Calibri"/>
              </a:rPr>
              <a:t>Conference</a:t>
            </a:r>
            <a:r>
              <a:rPr lang="en-US" sz="1800" b="0" i="0" u="none" strike="noStrike" cap="none" dirty="0">
                <a:solidFill>
                  <a:srgbClr val="D60093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>
                <a:solidFill>
                  <a:srgbClr val="D6009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>
                <a:solidFill>
                  <a:srgbClr val="D60093"/>
                </a:solidFill>
                <a:latin typeface="Calibri"/>
                <a:ea typeface="Calibri"/>
                <a:cs typeface="Calibri"/>
                <a:sym typeface="Calibri"/>
              </a:rPr>
              <a:t>University of Michigan</a:t>
            </a:r>
            <a:br>
              <a:rPr lang="en-US" sz="1800" b="0" i="0" u="none" strike="noStrike" cap="none" dirty="0">
                <a:solidFill>
                  <a:srgbClr val="D6009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>
                <a:solidFill>
                  <a:srgbClr val="D60093"/>
                </a:solidFill>
                <a:latin typeface="Calibri"/>
                <a:ea typeface="Calibri"/>
                <a:cs typeface="Calibri"/>
                <a:sym typeface="Calibri"/>
              </a:rPr>
              <a:t>Ann Arbor, Michigan</a:t>
            </a:r>
            <a:br>
              <a:rPr lang="en-US" sz="1800" b="0" i="0" u="none" strike="noStrike" cap="none" dirty="0">
                <a:solidFill>
                  <a:srgbClr val="D6009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>
                <a:solidFill>
                  <a:srgbClr val="D60093"/>
                </a:solidFill>
                <a:latin typeface="Calibri"/>
                <a:ea typeface="Calibri"/>
                <a:cs typeface="Calibri"/>
                <a:sym typeface="Calibri"/>
              </a:rPr>
              <a:t>June 8, 2017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4294967295"/>
          </p:nvPr>
        </p:nvSpPr>
        <p:spPr>
          <a:xfrm>
            <a:off x="1379200" y="4641750"/>
            <a:ext cx="7307700" cy="198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600" b="1" i="1" u="none" strike="noStrike" cap="none">
                <a:solidFill>
                  <a:srgbClr val="0000FF"/>
                </a:solidFill>
                <a:latin typeface="Constantia"/>
                <a:ea typeface="Constantia"/>
                <a:cs typeface="Constantia"/>
                <a:sym typeface="Constantia"/>
              </a:rPr>
              <a:t>Sharon Mier, PsyD; Matthew Boone, LCSW; Wai-Kwong Wong, PhD; </a:t>
            </a:r>
          </a:p>
          <a:p>
            <a:pPr marL="0" marR="0" lvl="0" indent="0" algn="r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600" b="1" i="1" u="none" strike="noStrike" cap="none">
                <a:solidFill>
                  <a:srgbClr val="0000FF"/>
                </a:solidFill>
                <a:latin typeface="Constantia"/>
                <a:ea typeface="Constantia"/>
                <a:cs typeface="Constantia"/>
                <a:sym typeface="Constantia"/>
              </a:rPr>
              <a:t>Sudha Wadhwani, PsyD; Jude Uy, PhD; Robin McAleese, MS, CAS, LMHC; Erica Weathers, LICSW;  and Megan M. Marks, PhD</a:t>
            </a:r>
          </a:p>
        </p:txBody>
      </p:sp>
      <p:pic>
        <p:nvPicPr>
          <p:cNvPr id="119" name="Shape 119" descr="C:\Users\wadhwanis\AppData\Local\Microsoft\Windows\Temporary Internet Files\Content.IE5\SKSUQ884\music_notes_png_by_doloresdevelde-d5gt351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1905000"/>
            <a:ext cx="5449887" cy="137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 descr="C:\Users\wadhwanis\AppData\Local\Microsoft\Windows\Temporary Internet Files\Content.IE5\3CWBM7V5\45_record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250" y="5212650"/>
            <a:ext cx="1402800" cy="14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Remains anonymous, no informed consent* no client notes in Titanium unless student or counselor indicates need for consent/documentation due to nature of concern.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Collaborated with Res Life to establish locations that are private yet easy to access and not isolated to ensure counselor safety. 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Successful marketing has insured that campus faculty, staff, and administrators are aware of the service.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6096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0"/>
              </a:buClr>
              <a:buSzPct val="25000"/>
              <a:buFont typeface="Calibri"/>
              <a:buNone/>
            </a:pPr>
            <a:r>
              <a:rPr lang="en-US" sz="3600" b="1" i="0" u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>SUNY Oswego (cont.)</a:t>
            </a:r>
            <a:br>
              <a:rPr lang="en-US" sz="3600" b="1" i="0" u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600" b="1" i="0" u="none">
              <a:solidFill>
                <a:srgbClr val="005E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11162"/>
            <a:ext cx="2071686" cy="846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2700" y="381000"/>
            <a:ext cx="4038599" cy="624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52400" y="635000"/>
            <a:ext cx="5181600" cy="12191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0"/>
              </a:buClr>
              <a:buSzPct val="25000"/>
              <a:buFont typeface="Calibri"/>
              <a:buNone/>
            </a:pPr>
            <a:r>
              <a:rPr lang="en-US" sz="4000" b="1" i="0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>Mount Holyoke College</a:t>
            </a:r>
            <a:r>
              <a:rPr lang="en-US" sz="3500" b="1" i="0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500" b="1" i="0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500" b="0" i="1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>Erica Weathers, LICSW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52400" y="1981200"/>
            <a:ext cx="8991600" cy="3976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Mount Holyoke College is a historically, all women’s liberal arts college in Western Massachusetts; 2,200 students: 27% identify as international students; 27% identify as domestic students of color; primarily residential (98% live on campus)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Counseling Service </a:t>
            </a:r>
            <a:r>
              <a:rPr lang="en-US" sz="2000"/>
              <a:t>is in contact with</a:t>
            </a: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3</a:t>
            </a:r>
            <a:r>
              <a:rPr lang="en-US" sz="2000"/>
              <a:t>6</a:t>
            </a: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% of student population each year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 b="0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Drop-In Talkin’ </a:t>
            </a: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(modeled after LT) began in Spring 2016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One drop-in site located in the student campus center offers 2 hours 2 times per week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Total number of contacts in 2016-17 academic year: 133: highlighted STATS: 65% students seen in drop-in followed up with CS; nearly 40% of students began engaging in therapy for the 1</a:t>
            </a:r>
            <a:r>
              <a:rPr lang="en-US" sz="2000" b="0" i="0" u="none" baseline="30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</a:t>
            </a: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time; 30% of students identified as Asian/Asian American</a:t>
            </a:r>
          </a:p>
          <a:p>
            <a:pPr marL="273050" marR="0" lvl="0" indent="-273050" algn="l" rtl="0"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60362"/>
            <a:ext cx="1954212" cy="1460500"/>
          </a:xfrm>
          <a:prstGeom prst="rect">
            <a:avLst/>
          </a:prstGeom>
          <a:noFill/>
          <a:ln w="57150" cap="flat" cmpd="dbl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1" name="Shape 191" descr="Image result for mount holyoke colleg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8000" y="5776725"/>
            <a:ext cx="31080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81000" y="104775"/>
            <a:ext cx="5943599" cy="1190624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0"/>
              </a:buClr>
              <a:buSzPct val="25000"/>
              <a:buFont typeface="Calibri"/>
              <a:buNone/>
            </a:pPr>
            <a:r>
              <a:rPr lang="en-US" sz="3600" b="1" i="0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>Mount Holyoke College (cont.)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8100" y="1981200"/>
            <a:ext cx="891540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Staffed by 4 rotating staff members which included permanent, licensed staff psychologists and clinical social workers AND pre-licensed post-graduate MSW and post-doctorate psychologist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Successful collaboration throughout Division of Student Life and with student orgs such as Active Minds, Peer Health Educators, cultural </a:t>
            </a:r>
            <a:r>
              <a:rPr lang="en-US" sz="2000"/>
              <a:t>centers</a:t>
            </a: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and SGA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Consistent, central location and hours (both daytime and evening)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Use of Titanium to log non-clinical notes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Use of survey and track demographics for students to collect data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Survey highlights: (48% response rate)</a:t>
            </a:r>
          </a:p>
          <a:p>
            <a:pPr marL="639762" marR="0" lvl="1" indent="-2460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	80% o</a:t>
            </a:r>
            <a:r>
              <a:rPr lang="en-US" sz="1800"/>
              <a:t>f respondents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accessed DT due to anxiety/stress</a:t>
            </a:r>
          </a:p>
          <a:p>
            <a:pPr marL="639762" marR="0" lvl="1" indent="-2460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	90% of </a:t>
            </a:r>
            <a:r>
              <a:rPr lang="en-US" sz="1800"/>
              <a:t>respondents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were satisfied with their experience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	97% of </a:t>
            </a:r>
            <a:r>
              <a:rPr lang="en-US" sz="1800"/>
              <a:t>respondents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agreed that DT is an important resource at</a:t>
            </a:r>
            <a:r>
              <a:rPr lang="en-US" sz="1800"/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MHC</a:t>
            </a:r>
          </a:p>
          <a:p>
            <a:pPr marL="273050" marR="0" lvl="0" indent="-273050" algn="l" rtl="0">
              <a:spcBef>
                <a:spcPts val="36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">
            <a:off x="6680199" y="236536"/>
            <a:ext cx="1768474" cy="1612900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3715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0"/>
              </a:buClr>
              <a:buSzPct val="25000"/>
              <a:buFont typeface="Calibri"/>
              <a:buNone/>
            </a:pPr>
            <a:r>
              <a:rPr lang="en-US" sz="3500" b="1" i="0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>University of Kentucky</a:t>
            </a:r>
            <a:br>
              <a:rPr lang="en-US" sz="3500" b="1" i="0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1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>Megan M. Marks, PhD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0" y="1841949"/>
            <a:ext cx="8610600" cy="476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</a:pPr>
            <a:r>
              <a:rPr lang="en-US"/>
              <a:t>UK has 30,000+ students:</a:t>
            </a:r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US"/>
              <a:t> 75% Caucasian, 12% first generation students, high amount of Appalachian students, 67% in state students</a:t>
            </a:r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US"/>
              <a:t>Began walk-in Crisis/IA 2014, Evening hours 2016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</a:pPr>
            <a:r>
              <a:rPr lang="en-US"/>
              <a:t>Let’s Talk began in Fall 2016 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</a:pPr>
            <a:r>
              <a:rPr lang="en-US"/>
              <a:t>4 Locations Fall and Spring; Piloted 6 locations Total</a:t>
            </a:r>
          </a:p>
          <a:p>
            <a:pPr marL="914400" lvl="1" indent="-393700" rtl="0">
              <a:spcBef>
                <a:spcPts val="520"/>
              </a:spcBef>
              <a:buClr>
                <a:schemeClr val="accent2"/>
              </a:buClr>
              <a:buSzPct val="100000"/>
            </a:pPr>
            <a:r>
              <a:rPr lang="en-US" sz="2600"/>
              <a:t>2 hours, 4 days a week, 11am-5pm</a:t>
            </a:r>
          </a:p>
          <a:p>
            <a:pPr marL="914400" lvl="1" indent="-393700" rtl="0">
              <a:spcBef>
                <a:spcPts val="520"/>
              </a:spcBef>
              <a:buClr>
                <a:schemeClr val="accent2"/>
              </a:buClr>
              <a:buSzPct val="100000"/>
            </a:pPr>
            <a:r>
              <a:rPr lang="en-US" sz="2600"/>
              <a:t>Staffed by 4 permanent licensed staff members w/ back-ups</a:t>
            </a:r>
          </a:p>
          <a:p>
            <a:pPr marL="914400" lvl="1" indent="-228600" rtl="0">
              <a:spcBef>
                <a:spcPts val="520"/>
              </a:spcBef>
              <a:buClr>
                <a:schemeClr val="accent2"/>
              </a:buClr>
            </a:pPr>
            <a:r>
              <a:rPr lang="en-US" sz="2600"/>
              <a:t>Central campus (both semesters), Minoritized students , Medical Campus (both semesters)</a:t>
            </a:r>
          </a:p>
          <a:p>
            <a:pPr lvl="0" indent="914400" rtl="0">
              <a:spcBef>
                <a:spcPts val="520"/>
              </a:spcBef>
              <a:buNone/>
            </a:pPr>
            <a:endParaRPr sz="2600"/>
          </a:p>
        </p:txBody>
      </p:sp>
      <p:pic>
        <p:nvPicPr>
          <p:cNvPr id="205" name="Shape 205" descr="UK logo-286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7099" y="228600"/>
            <a:ext cx="1521252" cy="1521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74294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0"/>
              </a:buClr>
              <a:buSzPct val="25000"/>
              <a:buFont typeface="Calibri"/>
              <a:buNone/>
            </a:pPr>
            <a:r>
              <a:rPr lang="en-US" sz="3500" b="1" i="0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>University of Kentucky (cont.)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131575" y="1276350"/>
            <a:ext cx="8930100" cy="512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520"/>
              </a:spcBef>
              <a:spcAft>
                <a:spcPts val="0"/>
              </a:spcAft>
            </a:pPr>
            <a:r>
              <a:rPr lang="en-US"/>
              <a:t>Paperwork:</a:t>
            </a:r>
          </a:p>
          <a:p>
            <a: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US"/>
              <a:t>Short informed consent, “confidential conversation”</a:t>
            </a:r>
          </a:p>
          <a:p>
            <a:pPr marL="914400" lvl="1" indent="-228600" rtl="0">
              <a:spcBef>
                <a:spcPts val="520"/>
              </a:spcBef>
              <a:buClr>
                <a:schemeClr val="accent2"/>
              </a:buClr>
            </a:pPr>
            <a:r>
              <a:rPr lang="en-US"/>
              <a:t>Use Titanium for non-clinical data form</a:t>
            </a:r>
          </a:p>
          <a:p>
            <a:pPr marL="914400" lvl="1" indent="-228600" rtl="0">
              <a:spcBef>
                <a:spcPts val="520"/>
              </a:spcBef>
              <a:buClr>
                <a:schemeClr val="accent2"/>
              </a:buClr>
            </a:pPr>
            <a:r>
              <a:rPr lang="en-US"/>
              <a:t>Did not track demographic data</a:t>
            </a:r>
          </a:p>
          <a:p>
            <a:pPr marL="457200" lvl="0" indent="-228600" rtl="0">
              <a:spcBef>
                <a:spcPts val="520"/>
              </a:spcBef>
            </a:pPr>
            <a:r>
              <a:rPr lang="en-US"/>
              <a:t>Total contacts in 2016-2017: 45</a:t>
            </a:r>
          </a:p>
          <a:p>
            <a:pPr marL="914400" lvl="1" indent="-228600" rtl="0">
              <a:spcBef>
                <a:spcPts val="520"/>
              </a:spcBef>
              <a:buClr>
                <a:schemeClr val="accent2"/>
              </a:buClr>
            </a:pPr>
            <a:r>
              <a:rPr lang="en-US"/>
              <a:t>50% Stress, 32% Academics, 28% Depresion, 25% Adjust.</a:t>
            </a:r>
          </a:p>
          <a:p>
            <a:pPr marL="914400" lvl="1" indent="-228600" rtl="0">
              <a:spcBef>
                <a:spcPts val="520"/>
              </a:spcBef>
              <a:buClr>
                <a:schemeClr val="accent2"/>
              </a:buClr>
            </a:pPr>
            <a:r>
              <a:rPr lang="en-US"/>
              <a:t>65% referred to UKCC;32% no referral</a:t>
            </a:r>
          </a:p>
          <a:p>
            <a:pPr marL="914400" lvl="1" indent="-228600" rtl="0">
              <a:spcBef>
                <a:spcPts val="520"/>
              </a:spcBef>
              <a:buClr>
                <a:schemeClr val="accent2"/>
              </a:buClr>
            </a:pPr>
            <a:r>
              <a:rPr lang="en-US"/>
              <a:t>85% appts 30 mins or less</a:t>
            </a:r>
          </a:p>
          <a:p>
            <a:pPr marL="3657600" lvl="0" indent="0" rtl="0">
              <a:spcBef>
                <a:spcPts val="520"/>
              </a:spcBef>
              <a:buNone/>
            </a:pPr>
            <a:r>
              <a:rPr lang="en-US"/>
              <a:t>Challenges:</a:t>
            </a:r>
          </a:p>
          <a:p>
            <a:pPr marL="4114800" lvl="0" indent="-228600" rtl="0">
              <a:spcBef>
                <a:spcPts val="520"/>
              </a:spcBef>
            </a:pPr>
            <a:r>
              <a:rPr lang="en-US"/>
              <a:t>Roll out/Advertising</a:t>
            </a:r>
          </a:p>
          <a:p>
            <a:pPr marL="3657600" lvl="0" indent="0" rtl="0">
              <a:spcBef>
                <a:spcPts val="520"/>
              </a:spcBef>
              <a:buNone/>
            </a:pPr>
            <a:r>
              <a:rPr lang="en-US"/>
              <a:t>Benefits:</a:t>
            </a:r>
          </a:p>
          <a:p>
            <a:pPr marL="4114800" lvl="0" indent="-228600" rtl="0">
              <a:spcBef>
                <a:spcPts val="520"/>
              </a:spcBef>
            </a:pPr>
            <a:r>
              <a:rPr lang="en-US"/>
              <a:t>Class assignments/interviews</a:t>
            </a:r>
          </a:p>
          <a:p>
            <a:pPr marL="4114800" lvl="0" indent="-228600" rtl="0">
              <a:spcBef>
                <a:spcPts val="520"/>
              </a:spcBef>
            </a:pPr>
            <a:r>
              <a:rPr lang="en-US"/>
              <a:t>Connection to campus partners</a:t>
            </a:r>
          </a:p>
          <a:p>
            <a:pPr marL="0" lvl="0" indent="0" rtl="0">
              <a:spcBef>
                <a:spcPts val="520"/>
              </a:spcBef>
              <a:buNone/>
            </a:pPr>
            <a:r>
              <a:rPr lang="en-US"/>
              <a:t>		</a:t>
            </a:r>
          </a:p>
          <a:p>
            <a:pPr marL="0" lvl="0" indent="0" rtl="0">
              <a:spcBef>
                <a:spcPts val="520"/>
              </a:spcBef>
              <a:buNone/>
            </a:pPr>
            <a:endParaRPr/>
          </a:p>
          <a:p>
            <a:pPr marL="0" lvl="0" indent="0" rtl="0">
              <a:spcBef>
                <a:spcPts val="520"/>
              </a:spcBef>
              <a:buNone/>
            </a:pPr>
            <a:endParaRPr/>
          </a:p>
        </p:txBody>
      </p:sp>
      <p:pic>
        <p:nvPicPr>
          <p:cNvPr id="212" name="Shape 212" descr="Letstalk spring 2017 edited 1.30 smal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249" y="4712025"/>
            <a:ext cx="3051998" cy="2030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358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alibri"/>
              <a:buNone/>
            </a:pPr>
            <a:r>
              <a:rPr lang="en-US" sz="50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LT Survey Data 2016-17 H</a:t>
            </a:r>
            <a:r>
              <a:rPr lang="en-US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ighlights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5418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/>
              <a:t>19</a:t>
            </a: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out of 65 schools responded (majority </a:t>
            </a:r>
            <a:r>
              <a:rPr lang="en-US" sz="2000"/>
              <a:t>are public institutions)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Largest school: University of </a:t>
            </a:r>
            <a:r>
              <a:rPr lang="en-US" sz="2000"/>
              <a:t>Washington </a:t>
            </a: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@ 4</a:t>
            </a:r>
            <a:r>
              <a:rPr lang="en-US" sz="2000"/>
              <a:t>6</a:t>
            </a: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,000 Smallest school: Mount Holyoke College @ 2,200 (</a:t>
            </a:r>
            <a:r>
              <a:rPr lang="en-US" sz="2000"/>
              <a:t>majority are large 10k+)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Majority of respondents offer between 6-8 hours/week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Academic stress and anxiety are the most common reasons why students access drop-in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Most common goals for LT/drop-in: To reach students underrepresented in the CS, (primarily SOC and international students), and provide greater accessibility to treatment for students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Most respondents (83%) believe they are reaching their goals with LT/drop-in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Most common barriers: Location and marketing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Most helpful in development: Campus partners and LT listserv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0"/>
              </a:buClr>
              <a:buSzPct val="25000"/>
              <a:buFont typeface="Calibri"/>
              <a:buNone/>
            </a:pPr>
            <a:r>
              <a:rPr lang="en-US" sz="3500" b="1" i="0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>Challenges &amp; Barriers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3819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May serve as the walk-in service for CAPS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When emergencies arise (no triage… no idea what you will get)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Managing flow (handling students waiting)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Potential isolation when outside of CAPS walls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Joining other departments as a guest (this could be great while also having some challenges)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Determining how LT integrates with CAPS clinical services (triage, intake, dispo)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Documentation/confidential information outside of CAPS walls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54012" y="609600"/>
            <a:ext cx="8381999" cy="750887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0"/>
              </a:buClr>
              <a:buSzPct val="25000"/>
              <a:buFont typeface="Calibri"/>
              <a:buNone/>
            </a:pPr>
            <a:r>
              <a:rPr lang="en-US" sz="3600" b="1" i="0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>Opportunities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54012" y="1752600"/>
            <a:ext cx="85343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Reaching students who have not come to CAPS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Collaborating with campus partners/departments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Increasing reach and access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Expanding office space outside of CAPS building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Offering an alternative type of support for student who frequently no-show or do not fit the traditional therapy model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Offering a follow-up option for students who have completed short term therapy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0"/>
              </a:buClr>
              <a:buSzPct val="25000"/>
              <a:buFont typeface="Calibri"/>
              <a:buNone/>
            </a:pPr>
            <a:r>
              <a:rPr lang="en-US" sz="3200" b="1" i="0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>Benefits of AUCCCO and Cornell Connection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686800" cy="4937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Outreach listserv; </a:t>
            </a:r>
            <a:r>
              <a:rPr lang="en-US" sz="3200" b="0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Let’s Talk </a:t>
            </a:r>
            <a:r>
              <a:rPr lang="en-US" sz="32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listserv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Standards, best practices, legitimacy, connection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3200" b="0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Let’s Talk </a:t>
            </a:r>
            <a:r>
              <a:rPr lang="en-US" sz="32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as a bridge between outreach and clinical worlds… increasing access to support and providing critical prevention/intervention</a:t>
            </a:r>
          </a:p>
          <a:p>
            <a:pPr marL="273050" marR="0" lvl="0" indent="-273050" algn="l" rtl="0">
              <a:spcBef>
                <a:spcPts val="64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4400"/>
            <a:ext cx="9144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51435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0"/>
              </a:buClr>
              <a:buSzPct val="25000"/>
              <a:buFont typeface="Calibri"/>
              <a:buNone/>
            </a:pPr>
            <a:r>
              <a:rPr lang="en-US" sz="3500" b="1" i="0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399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history, mission, and purpose of </a:t>
            </a:r>
            <a:r>
              <a:rPr lang="en-US" sz="3000" b="0" i="1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Let’s Talk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 reaching underserved students and increasing access to support in their cultural worlds… the inception: Cornell University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3000" b="0" i="1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Let’s Talk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journeys at 4 different university settings: Montclair State University, SUNY Oswego, Mount Holyoke College, and University of Kentucky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Logistics of starting </a:t>
            </a:r>
            <a:r>
              <a:rPr lang="en-US" sz="3000" b="0" i="1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Let’s Talk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locations, policies/procedures, marketing, confidentiality, paperwork/documentation</a:t>
            </a:r>
          </a:p>
        </p:txBody>
      </p:sp>
      <p:pic>
        <p:nvPicPr>
          <p:cNvPr id="127" name="Shape 127" descr="C:\Users\wadhwanis\AppData\Local\Microsoft\Windows\Temporary Internet Files\Content.IE5\AJ1P44WG\Musical_note_3_dennis_bo_01.svg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0"/>
            <a:ext cx="882649" cy="124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0"/>
              </a:buClr>
              <a:buSzPct val="25000"/>
              <a:buFont typeface="Calibri"/>
              <a:buNone/>
            </a:pPr>
            <a:r>
              <a:rPr lang="en-US" sz="3500" b="1" i="0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> Closing Discussion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Thoughts, reactions, experiences…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 could this apply to your university?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 to further reach out to underserved groups?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spcBef>
                <a:spcPts val="48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44" name="Shape 244" descr="C:\Users\wadhwanis\AppData\Local\Microsoft\Windows\Temporary Internet Files\Content.IE5\3CWBM7V5\6479325377_ba1fa998bc_z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3886200"/>
            <a:ext cx="3657600" cy="27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685800" y="156775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0"/>
              </a:buClr>
              <a:buSzPct val="25000"/>
              <a:buFont typeface="Calibri"/>
              <a:buNone/>
            </a:pPr>
            <a:r>
              <a:rPr lang="en-US" sz="3500" b="1" i="0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>Presenters: Contact Information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8" y="1071170"/>
            <a:ext cx="8777700" cy="578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000" b="1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Sharon Mier, PsyD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000" b="0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Clinical Psychologist in private practice, New York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000" b="0" i="0" u="sng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rPr>
              <a:t>srm24@Cornell.edu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16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endParaRPr sz="1000" b="1" i="1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000" b="1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Matthew Boone, LCSW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000" b="0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Lyra Health, University of Arkansas at Little Rock School of Social Work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000" b="0" i="0" u="sng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rPr>
              <a:t>matthewboone@gmail.com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16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endParaRPr sz="1000" b="1" i="1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000" b="1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Wai-Kwong Wong, PhD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000" b="0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Cornell University, New York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000" b="0" i="0" u="sng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rPr>
              <a:t>ww46@cornell.edu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16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endParaRPr sz="10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000" b="1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Sudha Wadhwani, PsyD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000" b="0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Montclair State University  Counseling and Psychological Services (CAPS), New Jersey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000" b="0" i="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3"/>
              </a:rPr>
              <a:t>wadhwanis@montclair.edu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endParaRPr sz="1000" b="0" i="1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000" b="1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Robin McAleese, MS, CAS, LMHC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000" b="0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SUNY Oswego, New York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000" u="sng">
                <a:solidFill>
                  <a:schemeClr val="dk2"/>
                </a:solidFill>
              </a:rPr>
              <a:t>r</a:t>
            </a:r>
            <a:r>
              <a:rPr lang="en-US" sz="1000" b="0" i="0" u="sng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rPr>
              <a:t>obin.mcaleese@oswego.edu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16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endParaRPr sz="1000" b="1" i="1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000" b="1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Erica Weathers, LICSW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000" b="0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Mount Holyoke College Counseling Service, Massachusetts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000" b="0" i="0" u="sng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rPr>
              <a:t>eweather@mtholyoke.edu</a:t>
            </a:r>
            <a:r>
              <a:rPr lang="en-US" sz="1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en-US" sz="1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lang="en-US" sz="10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000" b="1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Megan M. Marks, PhD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000" b="0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University of Kentucky Counseling Center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1000" b="0" i="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  <a:t>Megan.marks@uky.edu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endParaRPr sz="800"/>
          </a:p>
          <a:p>
            <a:pPr marL="0" lvl="0" indent="0" algn="ctr" rtl="0">
              <a:lnSpc>
                <a:spcPct val="80000"/>
              </a:lnSpc>
              <a:spcBef>
                <a:spcPts val="28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n-US" sz="1000" b="1" i="1"/>
              <a:t>Jude Uy, PhD </a:t>
            </a:r>
          </a:p>
          <a:p>
            <a:pPr marL="0" lvl="0" indent="0" algn="ctr" rtl="0">
              <a:lnSpc>
                <a:spcPct val="80000"/>
              </a:lnSpc>
              <a:spcBef>
                <a:spcPts val="28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n-US" sz="1000" i="1"/>
              <a:t>Montclair State University  Counseling and Psychological Services (CAPS), New Jersey</a:t>
            </a:r>
          </a:p>
          <a:p>
            <a:pPr marL="0" lvl="0" indent="0" algn="ctr" rtl="0">
              <a:lnSpc>
                <a:spcPct val="80000"/>
              </a:lnSpc>
              <a:spcBef>
                <a:spcPts val="28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n-US" sz="1000" u="sng">
                <a:solidFill>
                  <a:schemeClr val="hlink"/>
                </a:solidFill>
                <a:hlinkClick r:id="rId5"/>
              </a:rPr>
              <a:t>uyj@montclair.edu</a:t>
            </a:r>
          </a:p>
          <a:p>
            <a:pPr marL="0" marR="0" lvl="0" indent="0" algn="l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endParaRPr sz="800"/>
          </a:p>
          <a:p>
            <a:pPr marL="30162" marR="0" lvl="0" indent="-30162" algn="l" rtl="0">
              <a:spcBef>
                <a:spcPts val="1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None/>
            </a:pPr>
            <a:endParaRPr sz="5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52400" y="685800"/>
            <a:ext cx="8839199" cy="762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0"/>
              </a:buClr>
              <a:buSzPct val="25000"/>
              <a:buFont typeface="Calibri"/>
              <a:buNone/>
            </a:pPr>
            <a:r>
              <a:rPr lang="en-US" sz="3500" b="1" i="0" u="none" strike="noStrike" cap="none" dirty="0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>Cornell University…Where it all started…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523125" y="1506725"/>
            <a:ext cx="7653600" cy="394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history, mission, and purpose of </a:t>
            </a:r>
            <a:r>
              <a:rPr lang="en-US" sz="2600" b="0" i="1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Let’s Talk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… </a:t>
            </a:r>
          </a:p>
          <a:p>
            <a:pPr marL="639762" marR="0" lvl="1" indent="-24606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Reaching underserved students and increasing access to support in their cultural worlds</a:t>
            </a:r>
          </a:p>
          <a:p>
            <a:pPr marL="639762" marR="0" lvl="1" indent="-24606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Walking the walk… true culturally competent community intervention</a:t>
            </a:r>
          </a:p>
          <a:p>
            <a:pPr marL="639762" marR="0" lvl="1" indent="-24606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Breaking down the counseling center walls… no longer continuing to privilege the privileged (providing services to only those students who seek traditional counseling services)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endParaRPr sz="2400" b="1" i="1">
              <a:solidFill>
                <a:srgbClr val="0070C0"/>
              </a:solidFill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2400" b="1" i="1" u="none" strike="noStrike" cap="none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Sharon Mier, PsyD; Matthew Boone, LCSW; and 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Noto Sans Symbols"/>
              <a:buNone/>
            </a:pPr>
            <a:r>
              <a:rPr lang="en-US" sz="2400" b="1" i="1" u="none" strike="noStrike" cap="none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Wai-Kwong Wong, PhD</a:t>
            </a:r>
          </a:p>
        </p:txBody>
      </p:sp>
      <p:pic>
        <p:nvPicPr>
          <p:cNvPr id="135" name="Shape 135" descr="C:\Users\wadhwanis\AppData\Local\Microsoft\Windows\Temporary Internet Files\Content.IE5\AJ1P44WG\music_notes[1]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7350" y="5506150"/>
            <a:ext cx="1242000" cy="12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49"/>
            <a:ext cx="8229600" cy="154382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Let’s Talk: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>Origins, Successes, &amp; Challenges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48473"/>
            <a:ext cx="8229600" cy="3376123"/>
          </a:xfrm>
        </p:spPr>
        <p:txBody>
          <a:bodyPr/>
          <a:lstStyle/>
          <a:p>
            <a:pPr marL="156846" indent="0">
              <a:buNone/>
            </a:pPr>
            <a:r>
              <a:rPr lang="en-US" b="1" dirty="0"/>
              <a:t>Video: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drive.google.com/file/d/0BznLxrfXLRWSbzNpekhVcGRqdnc/view?invite=CN2N-8oC&amp;ts=59316c76</a:t>
            </a:r>
            <a:endParaRPr lang="en-US" dirty="0" smtClean="0"/>
          </a:p>
          <a:p>
            <a:pPr marL="15684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27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561975"/>
            <a:ext cx="8229600" cy="8667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0"/>
              </a:buClr>
              <a:buSzPct val="25000"/>
              <a:buFont typeface="Calibri"/>
              <a:buNone/>
            </a:pPr>
            <a:r>
              <a:rPr lang="en-US" sz="3500" b="1" i="0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>The Growth of </a:t>
            </a:r>
            <a:r>
              <a:rPr lang="en-US" sz="3500" b="1" i="1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>Let’s Talk</a:t>
            </a:r>
            <a:r>
              <a:rPr lang="en-US" sz="3500" b="1" i="0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>… the Journey…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554775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3600"/>
              <a:t>66</a:t>
            </a:r>
            <a:r>
              <a:rPr lang="en-US" sz="3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sites across the country</a:t>
            </a:r>
            <a:r>
              <a:rPr lang="en-US" sz="3600"/>
              <a:t> including</a:t>
            </a:r>
            <a:r>
              <a:rPr lang="en-US" sz="3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3600"/>
              <a:t>at Korea Advanced Institute of Science and Technology - Seoul, South Korea</a:t>
            </a:r>
          </a:p>
          <a:p>
            <a:pPr lvl="0" indent="-11429" rtl="0">
              <a:spcBef>
                <a:spcPts val="720"/>
              </a:spcBef>
              <a:buClr>
                <a:srgbClr val="EA157A"/>
              </a:buClr>
              <a:buSzPct val="100000"/>
              <a:buFont typeface="Noto Sans Symbols"/>
              <a:buChar char="●"/>
            </a:pPr>
            <a:r>
              <a:rPr lang="en-US" sz="3600"/>
              <a:t>The various adaptations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3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LT listserv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36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LT survey – overview of the data…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42" name="Shape 142" descr="C:\Users\wadhwanis\AppData\Local\Microsoft\Windows\Temporary Internet Files\Content.IE5\SKSUQ884\regenbogennoten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" y="5411000"/>
            <a:ext cx="9144000" cy="16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0"/>
              </a:buClr>
              <a:buSzPct val="25000"/>
              <a:buFont typeface="Calibri"/>
              <a:buNone/>
            </a:pPr>
            <a:r>
              <a:rPr lang="en-US" sz="4000" b="1" i="0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>The Logistics</a:t>
            </a:r>
            <a:r>
              <a:rPr lang="en-US" sz="4000" b="1">
                <a:solidFill>
                  <a:srgbClr val="005EB0"/>
                </a:solidFill>
              </a:rPr>
              <a:t>/Considerations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4582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9762" marR="0" lvl="1" indent="-246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Choosing locations</a:t>
            </a:r>
          </a:p>
          <a:p>
            <a:pPr marL="639762" marR="0" lvl="1" indent="-24606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Staffing (postdocs, multiple/single staff)</a:t>
            </a:r>
          </a:p>
          <a:p>
            <a:pPr marL="639762" marR="0" lvl="1" indent="-24606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Marketing (flyers, website, social media)</a:t>
            </a:r>
          </a:p>
          <a:p>
            <a:pPr marL="639762" marR="0" lvl="1" indent="-24606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Managing flow (procedures, structure)</a:t>
            </a:r>
          </a:p>
          <a:p>
            <a:pPr marL="639762" marR="0" lvl="1" indent="-24606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Confidentiality/Consent/Info. forms</a:t>
            </a:r>
          </a:p>
          <a:p>
            <a:pPr marL="639762" marR="0" lvl="1" indent="-24606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Paperwork/documentation (Ti clinical/ non-clinical notes; data forms)</a:t>
            </a:r>
          </a:p>
          <a:p>
            <a:pPr marL="639762" marR="0" lvl="1" indent="-24606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800" b="0" i="1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Let’s Talk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to CAPS transition (walk-in, bridge)</a:t>
            </a:r>
          </a:p>
          <a:p>
            <a:pPr marL="273050" marR="0" lvl="0" indent="-273050" algn="l" rtl="0">
              <a:spcBef>
                <a:spcPts val="56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49" name="Shape 149" descr="C:\Users\wadhwanis\AppData\Local\Microsoft\Windows\Temporary Internet Files\Content.IE5\HNSTSUID\Lets_Talk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0200" y="1194562"/>
            <a:ext cx="2463900" cy="17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52400" y="1070325"/>
            <a:ext cx="8534400" cy="10506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0"/>
              </a:buClr>
              <a:buSzPct val="25000"/>
              <a:buFont typeface="Calibri"/>
              <a:buNone/>
            </a:pPr>
            <a:r>
              <a:rPr lang="en-US" sz="3500" b="1" i="0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>Montclair State University</a:t>
            </a:r>
            <a:br>
              <a:rPr lang="en-US" sz="3500" b="1" i="0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0" i="1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>Sudha Wadhwani, PsyD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0"/>
              </a:buClr>
              <a:buSzPct val="25000"/>
              <a:buFont typeface="Calibri"/>
              <a:buNone/>
            </a:pPr>
            <a:r>
              <a:rPr lang="en-US" sz="3000" i="1">
                <a:solidFill>
                  <a:srgbClr val="005EB0"/>
                </a:solidFill>
              </a:rPr>
              <a:t>Jude Uy, PhD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0" y="1954211"/>
            <a:ext cx="8991600" cy="4751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None/>
            </a:pPr>
            <a:endParaRPr sz="12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639762" marR="0" lvl="1" indent="-24606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State University in Northern NJ; diverse; first gen; 70% commuter; low income; 21,000 students; under-resourced and limited office space</a:t>
            </a:r>
          </a:p>
          <a:p>
            <a:pPr marL="639762" marR="0" lvl="1" indent="-24606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Started in 2007, following the first annual national outreach conference at University of Michigan 10 years ago.</a:t>
            </a:r>
          </a:p>
          <a:p>
            <a:pPr marL="639762" marR="0" lvl="1" indent="-24606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Grown to 8 sites across campus … 9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in Fall 2017</a:t>
            </a:r>
          </a:p>
          <a:p>
            <a:pPr marL="639762" marR="0" lvl="1" indent="-24606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LT as a bridge and/or walk-in intervention in itself (instead of having walk-in hours at CAPS)</a:t>
            </a:r>
          </a:p>
          <a:p>
            <a:pPr marL="639762" marR="0" lvl="1" indent="-24606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spcBef>
                <a:spcPts val="56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56" name="Shape 156" descr="C:\Users\wadhwanis\AppData\Local\Microsoft\Windows\Temporary Internet Files\Content.IE5\SKSUQ884\redhawk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34936"/>
            <a:ext cx="1374774" cy="181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C:\Users\wadhwanis\AppData\Local\Microsoft\Windows\Temporary Internet Files\Content.IE5\HNSTSUID\lenguaje[1]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2800" y="134936"/>
            <a:ext cx="1817686" cy="181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579436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0"/>
              </a:buClr>
              <a:buSzPct val="25000"/>
              <a:buFont typeface="Calibri"/>
              <a:buNone/>
            </a:pPr>
            <a:r>
              <a:rPr lang="en-US" sz="3500" b="1" i="0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>Montclair State University (cont.)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257550" y="1504975"/>
            <a:ext cx="8628900" cy="434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9762" marR="0" lvl="1" indent="-247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lang="en-US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5 CAPS staff and 2 post-docs on LT team</a:t>
            </a:r>
          </a:p>
          <a:p>
            <a:pPr marL="639762" marR="0" lvl="1" indent="-24733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lang="en-US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Building </a:t>
            </a:r>
            <a:r>
              <a:rPr lang="en-US" b="0" i="1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Let’s Talk </a:t>
            </a:r>
            <a:r>
              <a:rPr lang="en-US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Campus Partners as </a:t>
            </a:r>
            <a:r>
              <a:rPr lang="en-US">
                <a:solidFill>
                  <a:srgbClr val="000000"/>
                </a:solidFill>
              </a:rPr>
              <a:t>stakeholders</a:t>
            </a:r>
            <a:r>
              <a:rPr lang="en-US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-strategic selection of locations; becoming a part of campus departments</a:t>
            </a:r>
          </a:p>
          <a:p>
            <a:pPr marL="639762" marR="0" lvl="1" indent="-24733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lang="en-US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Administrative buy-in through data, critical incidents, and connection with AUCCCO and Cornell</a:t>
            </a:r>
          </a:p>
          <a:p>
            <a:pPr marL="639762" marR="0" lvl="1" indent="-24733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lang="en-US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Increased resources at CAPS to accommodate increase in presenting students; staff buy-in and growth</a:t>
            </a:r>
          </a:p>
          <a:p>
            <a:pPr marL="639762" marR="0" lvl="1" indent="-24733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lang="en-US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Differentiating </a:t>
            </a:r>
            <a:r>
              <a:rPr lang="en-US" b="0" i="1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Let’s Talk </a:t>
            </a:r>
            <a:r>
              <a:rPr lang="en-US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(as a brand) from CAPS… significantly less stigma for students who would not come to CAPS.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0CBFF"/>
              </a:buClr>
              <a:buSzPct val="8500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0CBFF"/>
              </a:buClr>
              <a:buSzPct val="8500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0CBFF"/>
              </a:buClr>
              <a:buSzPct val="8500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spcBef>
                <a:spcPts val="48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2450" y="5798437"/>
            <a:ext cx="2334300" cy="10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0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  <a:t>SUNY Oswego</a:t>
            </a:r>
            <a:br>
              <a:rPr lang="en-US" sz="4400" b="1" i="0" u="none" strike="noStrike" cap="none">
                <a:solidFill>
                  <a:srgbClr val="005EB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Robin McAleese, LMHC 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One of  12 SUNY comprehensive colleges/64 total in SUNY system.  Established in 1861. 8000 total enrollment. Considered primarily residential campus with 13 residence halls/60% of our students live on campus. 2.7% identify as International students and 24% identify as domestic students of color. Counseling Service sees about 10% of overall student population each year.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 b="0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Let’s Talk </a:t>
            </a: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began in Fall 2011 in one Residence Hall for 1.5 hours. Fall 2012 expanded to 2 locations for total of 4 hours per week in evening. Currently in 2 Res Halls and one academic building for total of 4.5 evening hours per week.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LT averages 47 students per semester/94 per academic year.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Goal: To provide greater accessibility to students through brief, informal, non-clinical consultations offered in a convenient locations</a:t>
            </a:r>
          </a:p>
          <a:p>
            <a:pPr marL="273050" marR="0" lvl="0" indent="-273050" algn="l" rtl="0">
              <a:spcBef>
                <a:spcPts val="400"/>
              </a:spcBef>
              <a:spcAft>
                <a:spcPts val="0"/>
              </a:spcAft>
              <a:buClr>
                <a:srgbClr val="EA157A"/>
              </a:buClr>
              <a:buSzPct val="95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06375"/>
            <a:ext cx="1600199" cy="9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low">
  <a:themeElements>
    <a:clrScheme name="Custom 9">
      <a:dk1>
        <a:srgbClr val="000000"/>
      </a:dk1>
      <a:lt1>
        <a:srgbClr val="FFFFFF"/>
      </a:lt1>
      <a:dk2>
        <a:srgbClr val="007DEA"/>
      </a:dk2>
      <a:lt2>
        <a:srgbClr val="D6ECFF"/>
      </a:lt2>
      <a:accent1>
        <a:srgbClr val="90CBFF"/>
      </a:accent1>
      <a:accent2>
        <a:srgbClr val="EA157A"/>
      </a:accent2>
      <a:accent3>
        <a:srgbClr val="EA157A"/>
      </a:accent3>
      <a:accent4>
        <a:srgbClr val="00ADDC"/>
      </a:accent4>
      <a:accent5>
        <a:srgbClr val="738AC8"/>
      </a:accent5>
      <a:accent6>
        <a:srgbClr val="EA157A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Custom 9">
      <a:dk1>
        <a:srgbClr val="000000"/>
      </a:dk1>
      <a:lt1>
        <a:srgbClr val="FFFFFF"/>
      </a:lt1>
      <a:dk2>
        <a:srgbClr val="007DEA"/>
      </a:dk2>
      <a:lt2>
        <a:srgbClr val="D6ECFF"/>
      </a:lt2>
      <a:accent1>
        <a:srgbClr val="90CBFF"/>
      </a:accent1>
      <a:accent2>
        <a:srgbClr val="EA157A"/>
      </a:accent2>
      <a:accent3>
        <a:srgbClr val="EA157A"/>
      </a:accent3>
      <a:accent4>
        <a:srgbClr val="00ADDC"/>
      </a:accent4>
      <a:accent5>
        <a:srgbClr val="738AC8"/>
      </a:accent5>
      <a:accent6>
        <a:srgbClr val="EA157A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1858</Words>
  <Application>Microsoft Office PowerPoint</Application>
  <PresentationFormat>On-screen Show (4:3)</PresentationFormat>
  <Paragraphs>184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Verdana</vt:lpstr>
      <vt:lpstr>Noto Sans Symbols</vt:lpstr>
      <vt:lpstr>Arial</vt:lpstr>
      <vt:lpstr>Constantia</vt:lpstr>
      <vt:lpstr>Lily Script One</vt:lpstr>
      <vt:lpstr>Calibri</vt:lpstr>
      <vt:lpstr>Flow</vt:lpstr>
      <vt:lpstr>1_Flow</vt:lpstr>
      <vt:lpstr>Let’s Talk Rocks the Outreach Charts:  The Journey        10th Annual Association for University &amp; College Counseling Center Outreach Conference University of Michigan Ann Arbor, Michigan June 8, 2017</vt:lpstr>
      <vt:lpstr>Agenda</vt:lpstr>
      <vt:lpstr>Cornell University…Where it all started…</vt:lpstr>
      <vt:lpstr>Let’s Talk:  Origins, Successes, &amp; Challenges</vt:lpstr>
      <vt:lpstr>The Growth of Let’s Talk… the Journey…</vt:lpstr>
      <vt:lpstr>The Logistics/Considerations</vt:lpstr>
      <vt:lpstr>Montclair State University Sudha Wadhwani, PsyD Jude Uy, PhD</vt:lpstr>
      <vt:lpstr>Montclair State University (cont.)</vt:lpstr>
      <vt:lpstr>SUNY Oswego Robin McAleese, LMHC </vt:lpstr>
      <vt:lpstr>PowerPoint Presentation</vt:lpstr>
      <vt:lpstr>PowerPoint Presentation</vt:lpstr>
      <vt:lpstr>Mount Holyoke College Erica Weathers, LICSW</vt:lpstr>
      <vt:lpstr>Mount Holyoke College (cont.)</vt:lpstr>
      <vt:lpstr>University of Kentucky Megan M. Marks, PhD</vt:lpstr>
      <vt:lpstr>University of Kentucky (cont.)</vt:lpstr>
      <vt:lpstr>LT Survey Data 2016-17 Highlights</vt:lpstr>
      <vt:lpstr>Challenges &amp; Barriers</vt:lpstr>
      <vt:lpstr>Opportunities</vt:lpstr>
      <vt:lpstr>Benefits of AUCCCO and Cornell Connection</vt:lpstr>
      <vt:lpstr> Closing Discussion</vt:lpstr>
      <vt:lpstr>Presenters: 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Rocks the Outreach Charts:  The Journey        10th Annual Association for University &amp; College Counseling Center Outreach Conference University of Michigan Ann Arbor, Michigan June 8, 2017</dc:title>
  <dc:creator>Marks, Margaret M</dc:creator>
  <cp:lastModifiedBy>Nolan Cummings</cp:lastModifiedBy>
  <cp:revision>3</cp:revision>
  <dcterms:modified xsi:type="dcterms:W3CDTF">2017-07-06T17:51:49Z</dcterms:modified>
</cp:coreProperties>
</file>